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9"/>
  </p:notesMasterIdLst>
  <p:handoutMasterIdLst>
    <p:handoutMasterId r:id="rId30"/>
  </p:handoutMasterIdLst>
  <p:sldIdLst>
    <p:sldId id="462" r:id="rId8"/>
    <p:sldId id="463" r:id="rId9"/>
    <p:sldId id="468" r:id="rId10"/>
    <p:sldId id="528" r:id="rId11"/>
    <p:sldId id="470" r:id="rId12"/>
    <p:sldId id="471" r:id="rId13"/>
    <p:sldId id="469" r:id="rId14"/>
    <p:sldId id="474" r:id="rId15"/>
    <p:sldId id="502" r:id="rId16"/>
    <p:sldId id="515" r:id="rId17"/>
    <p:sldId id="516" r:id="rId18"/>
    <p:sldId id="517" r:id="rId19"/>
    <p:sldId id="520" r:id="rId20"/>
    <p:sldId id="521" r:id="rId21"/>
    <p:sldId id="522" r:id="rId22"/>
    <p:sldId id="523" r:id="rId23"/>
    <p:sldId id="524" r:id="rId24"/>
    <p:sldId id="525" r:id="rId25"/>
    <p:sldId id="527" r:id="rId26"/>
    <p:sldId id="526" r:id="rId27"/>
    <p:sldId id="26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B26"/>
    <a:srgbClr val="49504F"/>
    <a:srgbClr val="B70006"/>
    <a:srgbClr val="FFFFE4"/>
    <a:srgbClr val="919191"/>
    <a:srgbClr val="333333"/>
    <a:srgbClr val="FFFFFF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4" autoAdjust="0"/>
    <p:restoredTop sz="65650" autoAdjust="0"/>
  </p:normalViewPr>
  <p:slideViewPr>
    <p:cSldViewPr snapToGrid="0">
      <p:cViewPr varScale="1">
        <p:scale>
          <a:sx n="65" d="100"/>
          <a:sy n="65" d="100"/>
        </p:scale>
        <p:origin x="80" y="376"/>
      </p:cViewPr>
      <p:guideLst/>
    </p:cSldViewPr>
  </p:slideViewPr>
  <p:outlineViewPr>
    <p:cViewPr>
      <p:scale>
        <a:sx n="33" d="100"/>
        <a:sy n="33" d="100"/>
      </p:scale>
      <p:origin x="0" y="-3122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51" y="2746431"/>
            <a:ext cx="10541000" cy="1158875"/>
          </a:xfrm>
        </p:spPr>
        <p:txBody>
          <a:bodyPr/>
          <a:lstStyle/>
          <a:p>
            <a:r>
              <a:rPr lang="zh-CN" altLang="en-US" dirty="0"/>
              <a:t>地图专题课程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最终效果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53BA4-A86A-4F8F-A74B-76A726F9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8" y="1450499"/>
            <a:ext cx="10710672" cy="5163312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266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：轻骑项目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56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轻骑项目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D6D53F07-0751-40B7-9E51-5CB8E6F69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407540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轻骑</a:t>
            </a:r>
            <a:r>
              <a:rPr lang="en-US" altLang="zh-CN" dirty="0"/>
              <a:t>》</a:t>
            </a:r>
            <a:r>
              <a:rPr lang="zh-CN" altLang="en-US" dirty="0"/>
              <a:t>项目是一个基于微信小程序的骑行运动类的应用，类似</a:t>
            </a:r>
            <a:r>
              <a:rPr lang="en-US" altLang="zh-CN" dirty="0"/>
              <a:t>Keep</a:t>
            </a:r>
            <a:r>
              <a:rPr lang="zh-CN" altLang="en-US" dirty="0"/>
              <a:t>应用。</a:t>
            </a:r>
            <a:endParaRPr lang="en-US" altLang="zh-CN" dirty="0"/>
          </a:p>
          <a:p>
            <a:r>
              <a:rPr lang="zh-CN" altLang="en-US" dirty="0"/>
              <a:t>主要是记录用户的骑行运动轨迹、保存路线、分享路线、附近的人、附近的路线等功能。</a:t>
            </a:r>
            <a:endParaRPr lang="en-US" altLang="zh-CN" dirty="0"/>
          </a:p>
          <a:p>
            <a:r>
              <a:rPr lang="zh-CN" altLang="en-US" dirty="0"/>
              <a:t>对于运动轨迹的实现主要基于百度地图的鹰眼轨迹服务实现。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90F283-BE42-4581-91EA-0BB08737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8" y="2951225"/>
            <a:ext cx="2103120" cy="3601593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52144-86A9-4769-A36D-3340FC59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81" y="2891992"/>
            <a:ext cx="2342769" cy="3658743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6BA70-4929-4C64-8DCC-BD7D4B71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145" y="2951225"/>
            <a:ext cx="2157984" cy="3601533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0E8FD-985E-46E6-AFB4-1BBB0D92E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084" y="2894075"/>
            <a:ext cx="2087707" cy="3534156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057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：金运物流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65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路线规划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AAAD17B-9529-4998-90EA-D280ACA2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 dirty="0"/>
              <a:t>在订单详情中，通过百度地图显示出订单的路线规划：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F4C73C-6735-490F-8C35-3001BE77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2107292"/>
            <a:ext cx="7893558" cy="425881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0475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运单管理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AAAD17B-9529-4998-90EA-D280ACA2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 dirty="0"/>
              <a:t>运单详情中会显示车辆的运行轨迹，如下：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8A6D5-D62A-45C1-820D-C094E963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5" y="2240123"/>
            <a:ext cx="6717030" cy="428796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3792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电子围栏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AAAD17B-9529-4998-90EA-D280ACA216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 dirty="0"/>
              <a:t>通过设置多边形的电子围栏对车辆进行监控，如果超出范围就会进行告警：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9A529A-C54F-438C-96C1-7880108F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178085"/>
            <a:ext cx="7000875" cy="406717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87510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高并发解决方案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58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解决高并发的解决方案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BE9D8F-A76E-451C-9E7F-9AB45B6E3FB8}"/>
              </a:ext>
            </a:extLst>
          </p:cNvPr>
          <p:cNvGrpSpPr/>
          <p:nvPr/>
        </p:nvGrpSpPr>
        <p:grpSpPr>
          <a:xfrm>
            <a:off x="909258" y="1337249"/>
            <a:ext cx="9689305" cy="1063960"/>
            <a:chOff x="1095375" y="1580011"/>
            <a:chExt cx="9689305" cy="10639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B98A59-8A1A-4F7A-8B8D-11A6C1EE4AB7}"/>
                </a:ext>
              </a:extLst>
            </p:cNvPr>
            <p:cNvSpPr/>
            <p:nvPr/>
          </p:nvSpPr>
          <p:spPr>
            <a:xfrm>
              <a:off x="1095375" y="1580011"/>
              <a:ext cx="9689305" cy="1063960"/>
            </a:xfrm>
            <a:prstGeom prst="rect">
              <a:avLst/>
            </a:prstGeom>
            <a:noFill/>
            <a:ln w="9525">
              <a:solidFill>
                <a:srgbClr val="B6000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E136E7B-4028-4539-ADB5-730B39B1C7DD}"/>
                </a:ext>
              </a:extLst>
            </p:cNvPr>
            <p:cNvSpPr/>
            <p:nvPr/>
          </p:nvSpPr>
          <p:spPr>
            <a:xfrm>
              <a:off x="2598857" y="1723598"/>
              <a:ext cx="1438275" cy="74536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02060"/>
                  </a:solidFill>
                </a:rPr>
                <a:t>APP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0AED11-5BCA-46E5-97C7-1E195BAA38A5}"/>
                </a:ext>
              </a:extLst>
            </p:cNvPr>
            <p:cNvSpPr txBox="1"/>
            <p:nvPr/>
          </p:nvSpPr>
          <p:spPr>
            <a:xfrm>
              <a:off x="1292285" y="1896226"/>
              <a:ext cx="867545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B60004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客户端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39D56CB-40C0-41CF-B72A-6870F8CCD2D1}"/>
                </a:ext>
              </a:extLst>
            </p:cNvPr>
            <p:cNvSpPr/>
            <p:nvPr/>
          </p:nvSpPr>
          <p:spPr>
            <a:xfrm>
              <a:off x="4686299" y="1723598"/>
              <a:ext cx="1438275" cy="74536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2060"/>
                  </a:solidFill>
                </a:rPr>
                <a:t>小程序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0E566EC-F228-4E5D-85A9-FDD05731A8AE}"/>
                </a:ext>
              </a:extLst>
            </p:cNvPr>
            <p:cNvSpPr/>
            <p:nvPr/>
          </p:nvSpPr>
          <p:spPr>
            <a:xfrm>
              <a:off x="6773741" y="1723598"/>
              <a:ext cx="1438275" cy="74536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02060"/>
                  </a:solidFill>
                </a:rPr>
                <a:t>web</a:t>
              </a:r>
              <a:endParaRPr lang="zh-CN" alt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DB39A1D-FFF1-4030-A302-2AF6BB8128B2}"/>
                </a:ext>
              </a:extLst>
            </p:cNvPr>
            <p:cNvSpPr/>
            <p:nvPr/>
          </p:nvSpPr>
          <p:spPr>
            <a:xfrm>
              <a:off x="8861183" y="1723598"/>
              <a:ext cx="1438275" cy="74536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02060"/>
                  </a:solidFill>
                </a:rPr>
                <a:t>……</a:t>
              </a:r>
              <a:endParaRPr lang="zh-CN" alt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EA354D-FA76-4C70-839B-1D0D915648C7}"/>
              </a:ext>
            </a:extLst>
          </p:cNvPr>
          <p:cNvGrpSpPr/>
          <p:nvPr/>
        </p:nvGrpSpPr>
        <p:grpSpPr>
          <a:xfrm>
            <a:off x="909257" y="3261299"/>
            <a:ext cx="9689305" cy="1063960"/>
            <a:chOff x="1066800" y="1564940"/>
            <a:chExt cx="9689305" cy="106396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56B283-94FB-4F36-94B7-4AB96DE2B647}"/>
                </a:ext>
              </a:extLst>
            </p:cNvPr>
            <p:cNvSpPr/>
            <p:nvPr/>
          </p:nvSpPr>
          <p:spPr>
            <a:xfrm>
              <a:off x="1066800" y="1564940"/>
              <a:ext cx="9689305" cy="1063960"/>
            </a:xfrm>
            <a:prstGeom prst="rect">
              <a:avLst/>
            </a:prstGeom>
            <a:noFill/>
            <a:ln w="9525">
              <a:solidFill>
                <a:srgbClr val="B6000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55B501D-2628-4082-8DF7-6C71FFF4E563}"/>
                </a:ext>
              </a:extLst>
            </p:cNvPr>
            <p:cNvSpPr/>
            <p:nvPr/>
          </p:nvSpPr>
          <p:spPr>
            <a:xfrm>
              <a:off x="2570282" y="1708527"/>
              <a:ext cx="1438275" cy="745367"/>
            </a:xfrm>
            <a:prstGeom prst="roundRect">
              <a:avLst/>
            </a:prstGeom>
            <a:solidFill>
              <a:srgbClr val="E1BEE7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</a:rPr>
                <a:t>Netty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5492EB4-BFE2-4238-AF1D-3E8C3FA3CC09}"/>
                </a:ext>
              </a:extLst>
            </p:cNvPr>
            <p:cNvSpPr txBox="1"/>
            <p:nvPr/>
          </p:nvSpPr>
          <p:spPr>
            <a:xfrm>
              <a:off x="1263710" y="1881155"/>
              <a:ext cx="867545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B60004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服务端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C3EEE61-29C5-4809-B4B2-91E0CFA20D95}"/>
                </a:ext>
              </a:extLst>
            </p:cNvPr>
            <p:cNvSpPr/>
            <p:nvPr/>
          </p:nvSpPr>
          <p:spPr>
            <a:xfrm>
              <a:off x="4657724" y="1708527"/>
              <a:ext cx="1438275" cy="745367"/>
            </a:xfrm>
            <a:prstGeom prst="roundRect">
              <a:avLst/>
            </a:prstGeom>
            <a:solidFill>
              <a:srgbClr val="E1BEE7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</a:rPr>
                <a:t>Netty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60998D1D-087B-4793-A404-04F3AFF403D0}"/>
                </a:ext>
              </a:extLst>
            </p:cNvPr>
            <p:cNvSpPr/>
            <p:nvPr/>
          </p:nvSpPr>
          <p:spPr>
            <a:xfrm>
              <a:off x="6745166" y="1708527"/>
              <a:ext cx="1438275" cy="745367"/>
            </a:xfrm>
            <a:prstGeom prst="roundRect">
              <a:avLst/>
            </a:prstGeom>
            <a:solidFill>
              <a:srgbClr val="E1BEE7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</a:rPr>
                <a:t>Netty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9611F7D-26DE-4776-B787-77863904903F}"/>
                </a:ext>
              </a:extLst>
            </p:cNvPr>
            <p:cNvSpPr/>
            <p:nvPr/>
          </p:nvSpPr>
          <p:spPr>
            <a:xfrm>
              <a:off x="8832608" y="1708527"/>
              <a:ext cx="1438275" cy="745367"/>
            </a:xfrm>
            <a:prstGeom prst="roundRect">
              <a:avLst/>
            </a:prstGeom>
            <a:solidFill>
              <a:srgbClr val="E1BEE7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……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BBF2C9-0B5E-4138-8531-F1A78767C926}"/>
              </a:ext>
            </a:extLst>
          </p:cNvPr>
          <p:cNvGrpSpPr/>
          <p:nvPr/>
        </p:nvGrpSpPr>
        <p:grpSpPr>
          <a:xfrm>
            <a:off x="912372" y="5185349"/>
            <a:ext cx="9689305" cy="1063960"/>
            <a:chOff x="1098489" y="5428111"/>
            <a:chExt cx="9689305" cy="106396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D190656-E7B0-492D-B40C-624429A04EA0}"/>
                </a:ext>
              </a:extLst>
            </p:cNvPr>
            <p:cNvGrpSpPr/>
            <p:nvPr/>
          </p:nvGrpSpPr>
          <p:grpSpPr>
            <a:xfrm>
              <a:off x="1098489" y="5428111"/>
              <a:ext cx="9689305" cy="1063960"/>
              <a:chOff x="1066800" y="1564940"/>
              <a:chExt cx="9689305" cy="106396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2A7D482-79EE-417D-9785-649B66D89942}"/>
                  </a:ext>
                </a:extLst>
              </p:cNvPr>
              <p:cNvSpPr/>
              <p:nvPr/>
            </p:nvSpPr>
            <p:spPr>
              <a:xfrm>
                <a:off x="1066800" y="1564940"/>
                <a:ext cx="9689305" cy="1063960"/>
              </a:xfrm>
              <a:prstGeom prst="rect">
                <a:avLst/>
              </a:prstGeom>
              <a:noFill/>
              <a:ln w="9525">
                <a:solidFill>
                  <a:srgbClr val="B6000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85D052F-3040-4A11-B8F0-3621417521A4}"/>
                  </a:ext>
                </a:extLst>
              </p:cNvPr>
              <p:cNvSpPr txBox="1"/>
              <p:nvPr/>
            </p:nvSpPr>
            <p:spPr>
              <a:xfrm>
                <a:off x="1117067" y="1896865"/>
                <a:ext cx="1282723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Kafka</a:t>
                </a:r>
                <a:r>
                  <a:rPr lang="zh-CN" altLang="en-US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集群</a:t>
                </a:r>
              </a:p>
            </p:txBody>
          </p:sp>
        </p:grp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BF53935-60A3-4770-8048-C1366D29C324}"/>
                </a:ext>
              </a:extLst>
            </p:cNvPr>
            <p:cNvSpPr/>
            <p:nvPr/>
          </p:nvSpPr>
          <p:spPr>
            <a:xfrm>
              <a:off x="2718285" y="5628497"/>
              <a:ext cx="7511565" cy="696425"/>
            </a:xfrm>
            <a:prstGeom prst="roundRect">
              <a:avLst/>
            </a:prstGeom>
            <a:solidFill>
              <a:srgbClr val="81C784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Kafka Server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ED90D2-B291-49EA-A778-036E164894B1}"/>
              </a:ext>
            </a:extLst>
          </p:cNvPr>
          <p:cNvGrpSpPr/>
          <p:nvPr/>
        </p:nvGrpSpPr>
        <p:grpSpPr>
          <a:xfrm>
            <a:off x="5542009" y="4440126"/>
            <a:ext cx="1662157" cy="734061"/>
            <a:chOff x="5728126" y="4682888"/>
            <a:chExt cx="1662157" cy="734061"/>
          </a:xfrm>
        </p:grpSpPr>
        <p:sp>
          <p:nvSpPr>
            <p:cNvPr id="31" name="箭头: 下 30">
              <a:extLst>
                <a:ext uri="{FF2B5EF4-FFF2-40B4-BE49-F238E27FC236}">
                  <a16:creationId xmlns:a16="http://schemas.microsoft.com/office/drawing/2014/main" id="{67F3C5F4-8DD0-416B-80E1-B0D4C3A5D699}"/>
                </a:ext>
              </a:extLst>
            </p:cNvPr>
            <p:cNvSpPr/>
            <p:nvPr/>
          </p:nvSpPr>
          <p:spPr>
            <a:xfrm>
              <a:off x="5728126" y="4682888"/>
              <a:ext cx="715105" cy="734061"/>
            </a:xfrm>
            <a:prstGeom prst="downArrow">
              <a:avLst/>
            </a:prstGeom>
            <a:solidFill>
              <a:srgbClr val="B2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84CB460-E426-49DD-A763-B0D68DA3D956}"/>
                </a:ext>
              </a:extLst>
            </p:cNvPr>
            <p:cNvSpPr txBox="1"/>
            <p:nvPr/>
          </p:nvSpPr>
          <p:spPr>
            <a:xfrm>
              <a:off x="6384880" y="48916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发送消息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CC8D052-543F-44F2-AB74-F2082B4C2689}"/>
              </a:ext>
            </a:extLst>
          </p:cNvPr>
          <p:cNvGrpSpPr/>
          <p:nvPr/>
        </p:nvGrpSpPr>
        <p:grpSpPr>
          <a:xfrm>
            <a:off x="2898145" y="2455799"/>
            <a:ext cx="6738947" cy="790324"/>
            <a:chOff x="3084262" y="2698561"/>
            <a:chExt cx="6738947" cy="79032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B613752-ADC2-41A9-935F-668F1BC946E8}"/>
                </a:ext>
              </a:extLst>
            </p:cNvPr>
            <p:cNvGrpSpPr/>
            <p:nvPr/>
          </p:nvGrpSpPr>
          <p:grpSpPr>
            <a:xfrm>
              <a:off x="3084262" y="2698561"/>
              <a:ext cx="6738947" cy="790324"/>
              <a:chOff x="3084262" y="2698561"/>
              <a:chExt cx="6738947" cy="790324"/>
            </a:xfrm>
          </p:grpSpPr>
          <p:sp>
            <p:nvSpPr>
              <p:cNvPr id="36" name="箭头: 下 35">
                <a:extLst>
                  <a:ext uri="{FF2B5EF4-FFF2-40B4-BE49-F238E27FC236}">
                    <a16:creationId xmlns:a16="http://schemas.microsoft.com/office/drawing/2014/main" id="{AB93E689-B6FF-42B9-9B1E-F33779835FA3}"/>
                  </a:ext>
                </a:extLst>
              </p:cNvPr>
              <p:cNvSpPr/>
              <p:nvPr/>
            </p:nvSpPr>
            <p:spPr>
              <a:xfrm>
                <a:off x="3084262" y="2698561"/>
                <a:ext cx="467461" cy="745367"/>
              </a:xfrm>
              <a:prstGeom prst="downArrow">
                <a:avLst/>
              </a:prstGeom>
              <a:solidFill>
                <a:srgbClr val="B2E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箭头: 下 36">
                <a:extLst>
                  <a:ext uri="{FF2B5EF4-FFF2-40B4-BE49-F238E27FC236}">
                    <a16:creationId xmlns:a16="http://schemas.microsoft.com/office/drawing/2014/main" id="{1913A79C-CD00-41F9-852A-37CEA0A5FCA1}"/>
                  </a:ext>
                </a:extLst>
              </p:cNvPr>
              <p:cNvSpPr/>
              <p:nvPr/>
            </p:nvSpPr>
            <p:spPr>
              <a:xfrm>
                <a:off x="5162544" y="2728342"/>
                <a:ext cx="467461" cy="745367"/>
              </a:xfrm>
              <a:prstGeom prst="downArrow">
                <a:avLst/>
              </a:prstGeom>
              <a:solidFill>
                <a:srgbClr val="B2E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箭头: 下 37">
                <a:extLst>
                  <a:ext uri="{FF2B5EF4-FFF2-40B4-BE49-F238E27FC236}">
                    <a16:creationId xmlns:a16="http://schemas.microsoft.com/office/drawing/2014/main" id="{D6284353-BEA8-4399-AE5F-7F1D23E91038}"/>
                  </a:ext>
                </a:extLst>
              </p:cNvPr>
              <p:cNvSpPr/>
              <p:nvPr/>
            </p:nvSpPr>
            <p:spPr>
              <a:xfrm>
                <a:off x="7259146" y="2743518"/>
                <a:ext cx="467461" cy="745367"/>
              </a:xfrm>
              <a:prstGeom prst="downArrow">
                <a:avLst/>
              </a:prstGeom>
              <a:solidFill>
                <a:srgbClr val="B2E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箭头: 下 38">
                <a:extLst>
                  <a:ext uri="{FF2B5EF4-FFF2-40B4-BE49-F238E27FC236}">
                    <a16:creationId xmlns:a16="http://schemas.microsoft.com/office/drawing/2014/main" id="{13CB6CCA-3713-443B-9847-FFE88B1A3AF7}"/>
                  </a:ext>
                </a:extLst>
              </p:cNvPr>
              <p:cNvSpPr/>
              <p:nvPr/>
            </p:nvSpPr>
            <p:spPr>
              <a:xfrm>
                <a:off x="9355748" y="2728662"/>
                <a:ext cx="467461" cy="745367"/>
              </a:xfrm>
              <a:prstGeom prst="downArrow">
                <a:avLst/>
              </a:prstGeom>
              <a:solidFill>
                <a:srgbClr val="B2E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148BA90-7456-4DAE-8F02-5BC0A823C316}"/>
                </a:ext>
              </a:extLst>
            </p:cNvPr>
            <p:cNvSpPr txBox="1"/>
            <p:nvPr/>
          </p:nvSpPr>
          <p:spPr>
            <a:xfrm>
              <a:off x="5831978" y="294247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发送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45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海量数据存储解决方案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31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1793" y="1208776"/>
            <a:ext cx="3889973" cy="4256405"/>
          </a:xfrm>
        </p:spPr>
        <p:txBody>
          <a:bodyPr/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：地图找房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：轻骑项目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：金运物流</a:t>
            </a:r>
            <a:endParaRPr lang="en-US" altLang="zh-CN" dirty="0"/>
          </a:p>
          <a:p>
            <a:r>
              <a:rPr lang="zh-CN" altLang="en-US" dirty="0"/>
              <a:t>高并发解决方案</a:t>
            </a:r>
            <a:endParaRPr lang="en-US" altLang="zh-CN" dirty="0"/>
          </a:p>
          <a:p>
            <a:r>
              <a:rPr lang="zh-CN" altLang="en-US" dirty="0"/>
              <a:t>海量数据存储解决方案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海量数据存储的解决方案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3229719-5D07-4519-9D6F-424223F9C523}"/>
              </a:ext>
            </a:extLst>
          </p:cNvPr>
          <p:cNvGrpSpPr/>
          <p:nvPr/>
        </p:nvGrpSpPr>
        <p:grpSpPr>
          <a:xfrm>
            <a:off x="909257" y="1232211"/>
            <a:ext cx="9689305" cy="1063960"/>
            <a:chOff x="1098489" y="5428111"/>
            <a:chExt cx="9689305" cy="106396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4BC1021-4415-4B1C-9604-6E82CBD36BA0}"/>
                </a:ext>
              </a:extLst>
            </p:cNvPr>
            <p:cNvGrpSpPr/>
            <p:nvPr/>
          </p:nvGrpSpPr>
          <p:grpSpPr>
            <a:xfrm>
              <a:off x="1098489" y="5428111"/>
              <a:ext cx="9689305" cy="1063960"/>
              <a:chOff x="1066800" y="1564940"/>
              <a:chExt cx="9689305" cy="106396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FEAC0F1-27E4-4102-BBD8-8424B12464FC}"/>
                  </a:ext>
                </a:extLst>
              </p:cNvPr>
              <p:cNvSpPr/>
              <p:nvPr/>
            </p:nvSpPr>
            <p:spPr>
              <a:xfrm>
                <a:off x="1066800" y="1564940"/>
                <a:ext cx="9689305" cy="1063960"/>
              </a:xfrm>
              <a:prstGeom prst="rect">
                <a:avLst/>
              </a:prstGeom>
              <a:noFill/>
              <a:ln w="9525">
                <a:solidFill>
                  <a:srgbClr val="B6000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FC12255-B269-4A73-BDFD-C11DAC9B75A5}"/>
                  </a:ext>
                </a:extLst>
              </p:cNvPr>
              <p:cNvSpPr txBox="1"/>
              <p:nvPr/>
            </p:nvSpPr>
            <p:spPr>
              <a:xfrm>
                <a:off x="1117067" y="1896865"/>
                <a:ext cx="1282723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Kafka</a:t>
                </a:r>
                <a:r>
                  <a:rPr lang="zh-CN" altLang="en-US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集群</a:t>
                </a:r>
              </a:p>
            </p:txBody>
          </p:sp>
        </p:grp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31E9C473-9253-44E6-B435-6247F85B8633}"/>
                </a:ext>
              </a:extLst>
            </p:cNvPr>
            <p:cNvSpPr/>
            <p:nvPr/>
          </p:nvSpPr>
          <p:spPr>
            <a:xfrm>
              <a:off x="2718285" y="5628497"/>
              <a:ext cx="7511565" cy="696425"/>
            </a:xfrm>
            <a:prstGeom prst="roundRect">
              <a:avLst/>
            </a:prstGeom>
            <a:solidFill>
              <a:srgbClr val="81C784"/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Kafka Server</a:t>
              </a:r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FC4A133-2FA4-49C2-8F79-1C0FD2C018FE}"/>
              </a:ext>
            </a:extLst>
          </p:cNvPr>
          <p:cNvGrpSpPr/>
          <p:nvPr/>
        </p:nvGrpSpPr>
        <p:grpSpPr>
          <a:xfrm>
            <a:off x="5542009" y="4326838"/>
            <a:ext cx="1662157" cy="734061"/>
            <a:chOff x="5728126" y="4682888"/>
            <a:chExt cx="1662157" cy="734061"/>
          </a:xfrm>
        </p:grpSpPr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1779DA38-2BDB-4CB7-9E0E-9EA0B9F414C5}"/>
                </a:ext>
              </a:extLst>
            </p:cNvPr>
            <p:cNvSpPr/>
            <p:nvPr/>
          </p:nvSpPr>
          <p:spPr>
            <a:xfrm>
              <a:off x="5728126" y="4682888"/>
              <a:ext cx="715105" cy="734061"/>
            </a:xfrm>
            <a:prstGeom prst="downArrow">
              <a:avLst/>
            </a:prstGeom>
            <a:solidFill>
              <a:srgbClr val="B2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3D083E-97EF-4FD5-AFA5-5D6FFD6CDE50}"/>
                </a:ext>
              </a:extLst>
            </p:cNvPr>
            <p:cNvSpPr txBox="1"/>
            <p:nvPr/>
          </p:nvSpPr>
          <p:spPr>
            <a:xfrm>
              <a:off x="6384880" y="48916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存储数据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85D5C08-0F33-41CA-8DCE-DF527DEDECED}"/>
              </a:ext>
            </a:extLst>
          </p:cNvPr>
          <p:cNvGrpSpPr/>
          <p:nvPr/>
        </p:nvGrpSpPr>
        <p:grpSpPr>
          <a:xfrm>
            <a:off x="5542009" y="2355060"/>
            <a:ext cx="1662157" cy="734061"/>
            <a:chOff x="5728126" y="4682888"/>
            <a:chExt cx="1662157" cy="734061"/>
          </a:xfrm>
        </p:grpSpPr>
        <p:sp>
          <p:nvSpPr>
            <p:cNvPr id="49" name="箭头: 下 48">
              <a:extLst>
                <a:ext uri="{FF2B5EF4-FFF2-40B4-BE49-F238E27FC236}">
                  <a16:creationId xmlns:a16="http://schemas.microsoft.com/office/drawing/2014/main" id="{7D0FE700-0AC4-4553-A137-C22DB4A6E719}"/>
                </a:ext>
              </a:extLst>
            </p:cNvPr>
            <p:cNvSpPr/>
            <p:nvPr/>
          </p:nvSpPr>
          <p:spPr>
            <a:xfrm>
              <a:off x="5728126" y="4682888"/>
              <a:ext cx="715105" cy="734061"/>
            </a:xfrm>
            <a:prstGeom prst="downArrow">
              <a:avLst/>
            </a:prstGeom>
            <a:solidFill>
              <a:srgbClr val="B2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5AEA51A-B584-4BE5-A33B-7D53EDDA94D8}"/>
                </a:ext>
              </a:extLst>
            </p:cNvPr>
            <p:cNvSpPr txBox="1"/>
            <p:nvPr/>
          </p:nvSpPr>
          <p:spPr>
            <a:xfrm>
              <a:off x="6384880" y="48916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拉取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消息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0DF605E-BB5F-4384-BF49-357FFA83A396}"/>
              </a:ext>
            </a:extLst>
          </p:cNvPr>
          <p:cNvGrpSpPr/>
          <p:nvPr/>
        </p:nvGrpSpPr>
        <p:grpSpPr>
          <a:xfrm>
            <a:off x="909257" y="3148011"/>
            <a:ext cx="9689305" cy="1063960"/>
            <a:chOff x="1095374" y="3504061"/>
            <a:chExt cx="9689305" cy="106396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3581C6C-CB35-4039-8E4A-BB3B2F2B11BB}"/>
                </a:ext>
              </a:extLst>
            </p:cNvPr>
            <p:cNvGrpSpPr/>
            <p:nvPr/>
          </p:nvGrpSpPr>
          <p:grpSpPr>
            <a:xfrm>
              <a:off x="1095374" y="3504061"/>
              <a:ext cx="9689305" cy="1063960"/>
              <a:chOff x="1066800" y="1564940"/>
              <a:chExt cx="9689305" cy="106396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9C993AC-DEFE-45B6-BA3C-8C66A74ADF20}"/>
                  </a:ext>
                </a:extLst>
              </p:cNvPr>
              <p:cNvSpPr/>
              <p:nvPr/>
            </p:nvSpPr>
            <p:spPr>
              <a:xfrm>
                <a:off x="1066800" y="1564940"/>
                <a:ext cx="9689305" cy="1063960"/>
              </a:xfrm>
              <a:prstGeom prst="rect">
                <a:avLst/>
              </a:prstGeom>
              <a:noFill/>
              <a:ln w="9525">
                <a:solidFill>
                  <a:srgbClr val="B6000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74AB96D-C72F-4556-85D3-706532454C7E}"/>
                  </a:ext>
                </a:extLst>
              </p:cNvPr>
              <p:cNvSpPr txBox="1"/>
              <p:nvPr/>
            </p:nvSpPr>
            <p:spPr>
              <a:xfrm>
                <a:off x="1263710" y="1881155"/>
                <a:ext cx="867545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服务端</a:t>
                </a: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5285CA9E-3BB8-4E45-8ACB-E868EDA4211C}"/>
                  </a:ext>
                </a:extLst>
              </p:cNvPr>
              <p:cNvSpPr/>
              <p:nvPr/>
            </p:nvSpPr>
            <p:spPr>
              <a:xfrm>
                <a:off x="4657724" y="1746698"/>
                <a:ext cx="1438275" cy="74536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Spring Boot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7179F1ED-EDCB-44B9-B901-6371BDAA9E68}"/>
                  </a:ext>
                </a:extLst>
              </p:cNvPr>
              <p:cNvSpPr/>
              <p:nvPr/>
            </p:nvSpPr>
            <p:spPr>
              <a:xfrm>
                <a:off x="6745166" y="1739676"/>
                <a:ext cx="1438275" cy="74536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Spring Boot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5F891A6B-BA2A-4AA3-9591-132D2E7C9887}"/>
                  </a:ext>
                </a:extLst>
              </p:cNvPr>
              <p:cNvSpPr/>
              <p:nvPr/>
            </p:nvSpPr>
            <p:spPr>
              <a:xfrm>
                <a:off x="8841304" y="1746698"/>
                <a:ext cx="1438275" cy="74536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libaba PuHuiTi B"/>
                  </a:rPr>
                  <a:t>……</a:t>
                </a:r>
                <a:endParaRPr lang="zh-CN" altLang="en-US" sz="1600" dirty="0">
                  <a:solidFill>
                    <a:schemeClr val="tx1"/>
                  </a:solidFill>
                  <a:latin typeface="Alibaba PuHuiTi B"/>
                </a:endParaRPr>
              </a:p>
            </p:txBody>
          </p:sp>
        </p:grp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5AEC564-D403-426A-B3B4-7F8ED87179E1}"/>
                </a:ext>
              </a:extLst>
            </p:cNvPr>
            <p:cNvSpPr/>
            <p:nvPr/>
          </p:nvSpPr>
          <p:spPr>
            <a:xfrm>
              <a:off x="2762801" y="3685820"/>
              <a:ext cx="1438275" cy="7453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Spring Boot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AE397FA-25AA-47DB-9A28-3FB2C1034A6A}"/>
              </a:ext>
            </a:extLst>
          </p:cNvPr>
          <p:cNvGrpSpPr/>
          <p:nvPr/>
        </p:nvGrpSpPr>
        <p:grpSpPr>
          <a:xfrm>
            <a:off x="909256" y="5118616"/>
            <a:ext cx="9689305" cy="1063960"/>
            <a:chOff x="1095373" y="5474666"/>
            <a:chExt cx="9689305" cy="106396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88619AB-3AB5-407A-8EB6-3C3CF26E5F47}"/>
                </a:ext>
              </a:extLst>
            </p:cNvPr>
            <p:cNvGrpSpPr/>
            <p:nvPr/>
          </p:nvGrpSpPr>
          <p:grpSpPr>
            <a:xfrm>
              <a:off x="1095373" y="5474666"/>
              <a:ext cx="9689305" cy="1063960"/>
              <a:chOff x="1066800" y="1564940"/>
              <a:chExt cx="9689305" cy="106396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47A13CF-B604-4C04-B4A0-16B7639E4312}"/>
                  </a:ext>
                </a:extLst>
              </p:cNvPr>
              <p:cNvSpPr/>
              <p:nvPr/>
            </p:nvSpPr>
            <p:spPr>
              <a:xfrm>
                <a:off x="1066800" y="1564940"/>
                <a:ext cx="9689305" cy="1063960"/>
              </a:xfrm>
              <a:prstGeom prst="rect">
                <a:avLst/>
              </a:prstGeom>
              <a:noFill/>
              <a:ln w="9525">
                <a:solidFill>
                  <a:srgbClr val="B6000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61146A1-1BB1-4375-A3D0-3EE7ACAC670C}"/>
                  </a:ext>
                </a:extLst>
              </p:cNvPr>
              <p:cNvSpPr txBox="1"/>
              <p:nvPr/>
            </p:nvSpPr>
            <p:spPr>
              <a:xfrm>
                <a:off x="1117067" y="1896865"/>
                <a:ext cx="1728358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MongoDB</a:t>
                </a:r>
                <a:r>
                  <a:rPr lang="zh-CN" altLang="en-US" dirty="0">
                    <a:solidFill>
                      <a:srgbClr val="B60004"/>
                    </a:solidFill>
                    <a:latin typeface="Alibaba PuHuiTi Medium" pitchFamily="18" charset="-122"/>
                    <a:ea typeface="Alibaba PuHuiTi Medium" pitchFamily="18" charset="-122"/>
                    <a:cs typeface="Alibaba PuHuiTi Medium" pitchFamily="18" charset="-122"/>
                  </a:rPr>
                  <a:t>集群</a:t>
                </a:r>
              </a:p>
            </p:txBody>
          </p:sp>
        </p:grp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218F5EC-9FF2-4F4C-9076-A1815C73C866}"/>
                </a:ext>
              </a:extLst>
            </p:cNvPr>
            <p:cNvSpPr/>
            <p:nvPr/>
          </p:nvSpPr>
          <p:spPr>
            <a:xfrm>
              <a:off x="2960549" y="5623330"/>
              <a:ext cx="2118763" cy="80162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libaba PuHuiTi B"/>
                </a:rPr>
                <a:t>MongoDB Server</a:t>
              </a:r>
              <a:endParaRPr lang="zh-CN" altLang="en-US" sz="1400" dirty="0">
                <a:solidFill>
                  <a:schemeClr val="tx1"/>
                </a:solidFill>
                <a:latin typeface="Alibaba PuHuiTi B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2BB7FBDB-43CE-49F4-BCA0-A366739E0FBB}"/>
                </a:ext>
              </a:extLst>
            </p:cNvPr>
            <p:cNvSpPr/>
            <p:nvPr/>
          </p:nvSpPr>
          <p:spPr>
            <a:xfrm>
              <a:off x="5586282" y="5619750"/>
              <a:ext cx="2118763" cy="80162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libaba PuHuiTi B"/>
                </a:rPr>
                <a:t>MongoDB Server</a:t>
              </a:r>
              <a:endParaRPr lang="zh-CN" altLang="en-US" sz="1400" dirty="0">
                <a:solidFill>
                  <a:schemeClr val="tx1"/>
                </a:solidFill>
                <a:latin typeface="Alibaba PuHuiTi B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5C9C1529-030B-4ABD-93D2-C246D92C6C8A}"/>
                </a:ext>
              </a:extLst>
            </p:cNvPr>
            <p:cNvSpPr/>
            <p:nvPr/>
          </p:nvSpPr>
          <p:spPr>
            <a:xfrm>
              <a:off x="8212015" y="5619750"/>
              <a:ext cx="2118763" cy="80162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Alibaba PuHuiTi B"/>
                </a:rPr>
                <a:t>……</a:t>
              </a:r>
              <a:endParaRPr lang="zh-CN" altLang="en-US" sz="1400" dirty="0">
                <a:solidFill>
                  <a:schemeClr val="tx1"/>
                </a:solidFill>
                <a:latin typeface="Alibaba PuHuiTi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9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4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网约车行业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D730450F-F96E-4B16-806A-20F0A59774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33043"/>
            <a:ext cx="10749598" cy="4671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在网约车场景中实现准定位、导航、司乘同显、精准计费等核心需求。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E9D5A8-3D94-4A16-BE90-7B7E0E90D1D2}"/>
              </a:ext>
            </a:extLst>
          </p:cNvPr>
          <p:cNvGrpSpPr/>
          <p:nvPr/>
        </p:nvGrpSpPr>
        <p:grpSpPr>
          <a:xfrm>
            <a:off x="803393" y="2038417"/>
            <a:ext cx="2144169" cy="4610160"/>
            <a:chOff x="813714" y="2224683"/>
            <a:chExt cx="2144169" cy="461016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F5980A4-166D-42C2-821C-1C1CF71F5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14" y="2224683"/>
              <a:ext cx="205740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88058ED-887D-40E9-91F6-47099B9508EC}"/>
                </a:ext>
              </a:extLst>
            </p:cNvPr>
            <p:cNvSpPr txBox="1"/>
            <p:nvPr/>
          </p:nvSpPr>
          <p:spPr>
            <a:xfrm>
              <a:off x="900484" y="6434733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设置行程起终点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07FF12-DA96-4786-8235-6078371DBBEC}"/>
              </a:ext>
            </a:extLst>
          </p:cNvPr>
          <p:cNvGrpSpPr/>
          <p:nvPr/>
        </p:nvGrpSpPr>
        <p:grpSpPr>
          <a:xfrm>
            <a:off x="4696956" y="2038417"/>
            <a:ext cx="2226923" cy="4610160"/>
            <a:chOff x="4707277" y="2224683"/>
            <a:chExt cx="2226923" cy="461016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FC28C7FA-D0E1-4EC0-97EA-50B39EF36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277" y="2224683"/>
              <a:ext cx="205740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2992CE-08C8-4FB3-BC60-05F7C2F4C5E6}"/>
                </a:ext>
              </a:extLst>
            </p:cNvPr>
            <p:cNvSpPr txBox="1"/>
            <p:nvPr/>
          </p:nvSpPr>
          <p:spPr>
            <a:xfrm>
              <a:off x="4971553" y="6434733"/>
              <a:ext cx="19626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智能语音导航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203E0CA-D594-4C54-BD47-82DC6D2E232F}"/>
              </a:ext>
            </a:extLst>
          </p:cNvPr>
          <p:cNvGrpSpPr/>
          <p:nvPr/>
        </p:nvGrpSpPr>
        <p:grpSpPr>
          <a:xfrm>
            <a:off x="8503750" y="2200342"/>
            <a:ext cx="3133725" cy="4191060"/>
            <a:chOff x="8514071" y="2386608"/>
            <a:chExt cx="3133725" cy="4191060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C66AAE20-D63C-47AE-9307-781DF1D05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071" y="2386608"/>
              <a:ext cx="3133725" cy="379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1746C36-66A2-4464-AA45-F725D08A845E}"/>
                </a:ext>
              </a:extLst>
            </p:cNvPr>
            <p:cNvSpPr txBox="1"/>
            <p:nvPr/>
          </p:nvSpPr>
          <p:spPr>
            <a:xfrm>
              <a:off x="9615811" y="6177558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司乘同显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5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智能穿戴产品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426190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实现智能穿戴设备定位、导航、轨迹追踪导等各种需求。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52DCFC-F0F8-4C34-8179-14C73DE9751C}"/>
              </a:ext>
            </a:extLst>
          </p:cNvPr>
          <p:cNvGrpSpPr/>
          <p:nvPr/>
        </p:nvGrpSpPr>
        <p:grpSpPr>
          <a:xfrm>
            <a:off x="8778916" y="1789879"/>
            <a:ext cx="3064669" cy="4623877"/>
            <a:chOff x="8778917" y="1953791"/>
            <a:chExt cx="3064669" cy="46238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0FB305-C046-4002-A2D4-2E7A49A4A739}"/>
                </a:ext>
              </a:extLst>
            </p:cNvPr>
            <p:cNvSpPr txBox="1"/>
            <p:nvPr/>
          </p:nvSpPr>
          <p:spPr>
            <a:xfrm>
              <a:off x="9615811" y="6177558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全球定位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4E5261E-7EE3-4DAF-A252-67689DC0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8917" y="1953791"/>
              <a:ext cx="3064669" cy="4150519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6B39B7-9821-4115-ABC9-3A7FE130D539}"/>
              </a:ext>
            </a:extLst>
          </p:cNvPr>
          <p:cNvGrpSpPr/>
          <p:nvPr/>
        </p:nvGrpSpPr>
        <p:grpSpPr>
          <a:xfrm>
            <a:off x="816010" y="1820485"/>
            <a:ext cx="3241739" cy="4793326"/>
            <a:chOff x="816011" y="1984397"/>
            <a:chExt cx="3241739" cy="479332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0782BD1-ADAC-4A94-9090-33EB1DF9D8C9}"/>
                </a:ext>
              </a:extLst>
            </p:cNvPr>
            <p:cNvSpPr txBox="1"/>
            <p:nvPr/>
          </p:nvSpPr>
          <p:spPr>
            <a:xfrm>
              <a:off x="1250309" y="6377613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实时定位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60FACB2-80C5-4B01-ABB0-611DD5FB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011" y="1984397"/>
              <a:ext cx="3241739" cy="439321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DD276D1-0497-41FC-98FF-49E566606CCD}"/>
              </a:ext>
            </a:extLst>
          </p:cNvPr>
          <p:cNvGrpSpPr/>
          <p:nvPr/>
        </p:nvGrpSpPr>
        <p:grpSpPr>
          <a:xfrm>
            <a:off x="4871343" y="1942660"/>
            <a:ext cx="3087719" cy="4658924"/>
            <a:chOff x="4871344" y="2106572"/>
            <a:chExt cx="3087719" cy="465892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C8B64F4-FD28-41AA-8804-AF51F01212C4}"/>
                </a:ext>
              </a:extLst>
            </p:cNvPr>
            <p:cNvSpPr txBox="1"/>
            <p:nvPr/>
          </p:nvSpPr>
          <p:spPr>
            <a:xfrm>
              <a:off x="5333999" y="6365386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室内定位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8CAC19C-7994-4E20-BDFA-52E26EC7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344" y="2106572"/>
              <a:ext cx="3087719" cy="4334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5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智能物流行业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75536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/>
              <a:t>智能物流解决放中，地图技术支撑物流下单、分单、干线运输规划、轨迹管理等多类核心业务场景。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FABDB0-AAC3-4BA8-A0D6-588F45DD7656}"/>
              </a:ext>
            </a:extLst>
          </p:cNvPr>
          <p:cNvGrpSpPr/>
          <p:nvPr/>
        </p:nvGrpSpPr>
        <p:grpSpPr>
          <a:xfrm>
            <a:off x="-361878" y="2547049"/>
            <a:ext cx="4953000" cy="4064850"/>
            <a:chOff x="-361878" y="2648108"/>
            <a:chExt cx="4953000" cy="406485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B811370-0EA6-4026-8673-6F433B9D905F}"/>
                </a:ext>
              </a:extLst>
            </p:cNvPr>
            <p:cNvSpPr txBox="1"/>
            <p:nvPr/>
          </p:nvSpPr>
          <p:spPr>
            <a:xfrm>
              <a:off x="1198938" y="5457510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智能调度管理</a:t>
              </a: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B8DB7B7-7BDD-4E9F-9F5A-6D122A96E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878" y="2648108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8908270-59D3-4DDD-88A6-A7CDD6FD46B1}"/>
                </a:ext>
              </a:extLst>
            </p:cNvPr>
            <p:cNvSpPr txBox="1"/>
            <p:nvPr/>
          </p:nvSpPr>
          <p:spPr>
            <a:xfrm>
              <a:off x="506574" y="5851184"/>
              <a:ext cx="335126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使用智能调度算法搭建运输调度系统，实现智能化的运输调度管理。</a:t>
              </a:r>
            </a:p>
            <a:p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3EF921-5D6D-4F72-A919-65BB6FBDF86A}"/>
              </a:ext>
            </a:extLst>
          </p:cNvPr>
          <p:cNvGrpSpPr/>
          <p:nvPr/>
        </p:nvGrpSpPr>
        <p:grpSpPr>
          <a:xfrm>
            <a:off x="3820933" y="2547049"/>
            <a:ext cx="4953000" cy="4066762"/>
            <a:chOff x="3820933" y="2648108"/>
            <a:chExt cx="4953000" cy="40667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D1DC54-7F13-449E-BA88-BBC0F1F0EC3F}"/>
                </a:ext>
              </a:extLst>
            </p:cNvPr>
            <p:cNvSpPr txBox="1"/>
            <p:nvPr/>
          </p:nvSpPr>
          <p:spPr>
            <a:xfrm>
              <a:off x="5509200" y="5374697"/>
              <a:ext cx="22930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违章查询管理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334AF6E9-A983-431B-A9D9-9D7C1EACD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933" y="2648108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F1A746-E52A-4CB8-A767-28209361967A}"/>
                </a:ext>
              </a:extLst>
            </p:cNvPr>
            <p:cNvSpPr txBox="1"/>
            <p:nvPr/>
          </p:nvSpPr>
          <p:spPr>
            <a:xfrm>
              <a:off x="4750227" y="5853096"/>
              <a:ext cx="335126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结合违章查询接口和地图可视化工具展示车辆违章情况</a:t>
              </a:r>
            </a:p>
            <a:p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B5E59F-4486-4380-95CC-1EA2CF024A95}"/>
              </a:ext>
            </a:extLst>
          </p:cNvPr>
          <p:cNvGrpSpPr/>
          <p:nvPr/>
        </p:nvGrpSpPr>
        <p:grpSpPr>
          <a:xfrm>
            <a:off x="7802251" y="2555005"/>
            <a:ext cx="4953000" cy="3980517"/>
            <a:chOff x="7802251" y="2656064"/>
            <a:chExt cx="4953000" cy="398051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CFA5E-4B5D-450F-AF4F-E5AA14B15BBA}"/>
                </a:ext>
              </a:extLst>
            </p:cNvPr>
            <p:cNvSpPr txBox="1"/>
            <p:nvPr/>
          </p:nvSpPr>
          <p:spPr>
            <a:xfrm>
              <a:off x="9277410" y="5374697"/>
              <a:ext cx="2183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物流可视化管理</a:t>
              </a:r>
            </a:p>
          </p:txBody>
        </p:sp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9F6092D-10DD-4786-ADB5-8E2FA3626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251" y="2656064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77ADA14-EC5C-41CE-9691-B9036E5736B6}"/>
                </a:ext>
              </a:extLst>
            </p:cNvPr>
            <p:cNvSpPr txBox="1"/>
            <p:nvPr/>
          </p:nvSpPr>
          <p:spPr>
            <a:xfrm>
              <a:off x="8773933" y="5774807"/>
              <a:ext cx="3007519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使用物流大屏展示和监控物流业务运行情况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5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地图场景与基础</a:t>
            </a:r>
            <a:r>
              <a:rPr lang="en-US" altLang="zh-CN" dirty="0"/>
              <a:t>API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地图基础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D730450F-F96E-4B16-806A-20F0A59774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33043"/>
            <a:ext cx="10749598" cy="4671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主要基于百度地图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进行讲解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95C06269-E0DA-CA5A-A0A8-9892EB19BDBD}"/>
              </a:ext>
            </a:extLst>
          </p:cNvPr>
          <p:cNvSpPr txBox="1">
            <a:spLocks/>
          </p:cNvSpPr>
          <p:nvPr/>
        </p:nvSpPr>
        <p:spPr>
          <a:xfrm>
            <a:off x="710880" y="2067379"/>
            <a:ext cx="10872282" cy="3850540"/>
          </a:xfrm>
          <a:prstGeom prst="rect">
            <a:avLst/>
          </a:prstGeom>
        </p:spPr>
        <p:txBody>
          <a:bodyPr/>
          <a:lstStyle>
            <a:lvl1pPr marL="360000" indent="-3600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账号以及</a:t>
            </a:r>
            <a:r>
              <a:rPr lang="en-US" altLang="zh-CN" dirty="0"/>
              <a:t>AK</a:t>
            </a:r>
            <a:r>
              <a:rPr lang="zh-CN" altLang="en-US" dirty="0"/>
              <a:t>的获取</a:t>
            </a:r>
            <a:endParaRPr lang="en-US" altLang="zh-CN" dirty="0"/>
          </a:p>
          <a:p>
            <a:r>
              <a:rPr lang="zh-CN" altLang="en-US" dirty="0"/>
              <a:t>创建地图、覆盖物、控件、事件等。</a:t>
            </a:r>
            <a:endParaRPr lang="en-US" altLang="zh-CN" dirty="0"/>
          </a:p>
          <a:p>
            <a:r>
              <a:rPr lang="zh-CN" altLang="en-US" dirty="0"/>
              <a:t>坐标转换、路线规划、</a:t>
            </a:r>
            <a:r>
              <a:rPr lang="en-US" altLang="zh-CN" dirty="0"/>
              <a:t>IP</a:t>
            </a:r>
            <a:r>
              <a:rPr lang="zh-CN" altLang="en-US" dirty="0"/>
              <a:t>定位等。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8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：地图找房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43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18843AD-C9B9-4116-A3BB-601E0BC1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14021"/>
          </a:xfrm>
        </p:spPr>
        <p:txBody>
          <a:bodyPr/>
          <a:lstStyle/>
          <a:p>
            <a:r>
              <a:rPr lang="zh-CN" altLang="en-US" dirty="0"/>
              <a:t>在房源信息类网站中，为了方便用户查找房源，推出了地图找房的功能，房源数据展示更加的直观。</a:t>
            </a:r>
            <a:endParaRPr lang="en-US" altLang="zh-CN" dirty="0"/>
          </a:p>
          <a:p>
            <a:r>
              <a:rPr lang="zh-CN" altLang="en-US" dirty="0"/>
              <a:t>例如：链家网：</a:t>
            </a:r>
            <a:r>
              <a:rPr lang="en-US" altLang="zh-CN" dirty="0"/>
              <a:t>https://map.lianjia.com/map/310000/ESF/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21860D-467F-4451-A1F8-C6982F0E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0" y="2508726"/>
            <a:ext cx="5456682" cy="410508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10679E8-BED9-45D0-99B0-C3219FE88790}"/>
              </a:ext>
            </a:extLst>
          </p:cNvPr>
          <p:cNvSpPr txBox="1">
            <a:spLocks/>
          </p:cNvSpPr>
          <p:nvPr/>
        </p:nvSpPr>
        <p:spPr>
          <a:xfrm>
            <a:off x="6655586" y="2635998"/>
            <a:ext cx="4927576" cy="3850540"/>
          </a:xfrm>
          <a:prstGeom prst="rect">
            <a:avLst/>
          </a:prstGeom>
        </p:spPr>
        <p:txBody>
          <a:bodyPr/>
          <a:lstStyle>
            <a:lvl1pPr marL="360000" indent="-3600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功能特点：</a:t>
            </a:r>
            <a:endParaRPr lang="en-US" altLang="zh-CN" dirty="0"/>
          </a:p>
          <a:p>
            <a:r>
              <a:rPr lang="zh-CN" altLang="en-US" dirty="0"/>
              <a:t>在可视范围内展现房源数据。</a:t>
            </a:r>
            <a:endParaRPr lang="en-US" altLang="zh-CN" dirty="0"/>
          </a:p>
          <a:p>
            <a:r>
              <a:rPr lang="zh-CN" altLang="en-US" dirty="0"/>
              <a:t>在地图缩放或拖拽时，重新查询房源数据。</a:t>
            </a:r>
            <a:endParaRPr lang="en-US" altLang="zh-CN" dirty="0"/>
          </a:p>
          <a:p>
            <a:r>
              <a:rPr lang="zh-CN" altLang="en-US" dirty="0"/>
              <a:t>不同的地图比例尺聚合展现的数据维度不同，例如：按照行政区、按商圈、按小区名等。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1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15200</TotalTime>
  <Words>568</Words>
  <Application>Microsoft Office PowerPoint</Application>
  <PresentationFormat>宽屏</PresentationFormat>
  <Paragraphs>100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Alibaba PuHuiTi B</vt:lpstr>
      <vt:lpstr>Alibaba PuHuiTi M</vt:lpstr>
      <vt:lpstr>Alibaba PuHuiTi Medium</vt:lpstr>
      <vt:lpstr>Alibaba PuHuiTi R</vt:lpstr>
      <vt:lpstr>Helvetica Neue</vt:lpstr>
      <vt:lpstr>阿里巴巴普惠体</vt:lpstr>
      <vt:lpstr>等线</vt:lpstr>
      <vt:lpstr>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地图专题课程</vt:lpstr>
      <vt:lpstr>PowerPoint 演示文稿</vt:lpstr>
      <vt:lpstr>地图场景与基础API</vt:lpstr>
      <vt:lpstr>地图场景与基础API</vt:lpstr>
      <vt:lpstr>地图场景与基础API</vt:lpstr>
      <vt:lpstr>地图场景与基础API</vt:lpstr>
      <vt:lpstr>地图场景与基础API</vt:lpstr>
      <vt:lpstr>案例1：地图找房</vt:lpstr>
      <vt:lpstr>地图找房 </vt:lpstr>
      <vt:lpstr>地图找房 </vt:lpstr>
      <vt:lpstr>案例2：轻骑项目</vt:lpstr>
      <vt:lpstr>轻骑项目</vt:lpstr>
      <vt:lpstr>案例3：金运物流</vt:lpstr>
      <vt:lpstr>项目简介</vt:lpstr>
      <vt:lpstr>项目简介</vt:lpstr>
      <vt:lpstr>项目简介</vt:lpstr>
      <vt:lpstr>高并发解决方案</vt:lpstr>
      <vt:lpstr>解决高并发的解决方案</vt:lpstr>
      <vt:lpstr>海量数据存储解决方案</vt:lpstr>
      <vt:lpstr>海量数据存储的解决方案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张 志君</cp:lastModifiedBy>
  <cp:revision>507</cp:revision>
  <dcterms:created xsi:type="dcterms:W3CDTF">2020-03-31T02:23:27Z</dcterms:created>
  <dcterms:modified xsi:type="dcterms:W3CDTF">2022-06-22T09:08:26Z</dcterms:modified>
</cp:coreProperties>
</file>